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448" r:id="rId5"/>
    <p:sldId id="2470" r:id="rId6"/>
    <p:sldId id="2462" r:id="rId7"/>
    <p:sldId id="259" r:id="rId8"/>
    <p:sldId id="2463" r:id="rId9"/>
    <p:sldId id="2465" r:id="rId10"/>
    <p:sldId id="260" r:id="rId11"/>
    <p:sldId id="2464" r:id="rId12"/>
    <p:sldId id="2466" r:id="rId13"/>
    <p:sldId id="2468" r:id="rId14"/>
    <p:sldId id="2467" r:id="rId15"/>
    <p:sldId id="2471" r:id="rId16"/>
    <p:sldId id="2451" r:id="rId17"/>
    <p:sldId id="2473" r:id="rId18"/>
    <p:sldId id="2477" r:id="rId19"/>
    <p:sldId id="2476" r:id="rId20"/>
    <p:sldId id="2478" r:id="rId21"/>
    <p:sldId id="2450" r:id="rId22"/>
    <p:sldId id="2457" r:id="rId23"/>
    <p:sldId id="2479" r:id="rId24"/>
    <p:sldId id="2456" r:id="rId25"/>
    <p:sldId id="24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EDE"/>
    <a:srgbClr val="00D8E0"/>
    <a:srgbClr val="5186FA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9" autoAdjust="0"/>
    <p:restoredTop sz="96327" autoAdjust="0"/>
  </p:normalViewPr>
  <p:slideViewPr>
    <p:cSldViewPr snapToGrid="0">
      <p:cViewPr varScale="1">
        <p:scale>
          <a:sx n="118" d="100"/>
          <a:sy n="118" d="100"/>
        </p:scale>
        <p:origin x="224" y="44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5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1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331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62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5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78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04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94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0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GB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solidFill>
            <a:schemeClr val="bg2">
              <a:lumMod val="25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noFill/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cPiDHXtM0V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4300088"/>
            <a:ext cx="11490325" cy="823913"/>
          </a:xfrm>
        </p:spPr>
        <p:txBody>
          <a:bodyPr/>
          <a:lstStyle/>
          <a:p>
            <a:r>
              <a:rPr lang="en-US" sz="4800" cap="none" dirty="0"/>
              <a:t>TinyOlap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October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8" y="5214610"/>
            <a:ext cx="4114800" cy="518795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pc="300" dirty="0">
                <a:latin typeface="+mj-lt"/>
              </a:rPr>
              <a:t>Pitch deck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241FF098-EDBC-134A-B672-CEF09DD82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33" y="1491265"/>
            <a:ext cx="2562933" cy="25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hallow focus photography of white feather dropping in person's hand">
            <a:extLst>
              <a:ext uri="{FF2B5EF4-FFF2-40B4-BE49-F238E27FC236}">
                <a16:creationId xmlns:a16="http://schemas.microsoft.com/office/drawing/2014/main" id="{366FBA5C-19D6-7249-914E-922959663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/>
          <a:stretch/>
        </p:blipFill>
        <p:spPr bwMode="auto">
          <a:xfrm flipH="1">
            <a:off x="0" y="11068"/>
            <a:ext cx="541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52390"/>
            <a:ext cx="5897218" cy="884238"/>
          </a:xfrm>
        </p:spPr>
        <p:txBody>
          <a:bodyPr/>
          <a:lstStyle/>
          <a:p>
            <a:r>
              <a:rPr lang="en-US" sz="2400" dirty="0"/>
              <a:t>SOLUTION - Backend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176627"/>
            <a:ext cx="6011918" cy="464871"/>
          </a:xfrm>
          <a:noFill/>
        </p:spPr>
        <p:txBody>
          <a:bodyPr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+mj-lt"/>
              </a:rPr>
              <a:t>WHAT WE NEEDED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48818"/>
            <a:ext cx="5897217" cy="4619485"/>
          </a:xfrm>
        </p:spPr>
        <p:txBody>
          <a:bodyPr>
            <a:noAutofit/>
          </a:bodyPr>
          <a:lstStyle/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A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super-lightweight OLAP database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, from which we can easily spin up thousands of instances, and that can go to sleep and awake without users even noticing it (sub second startup time, incl. data).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Unlimited possibilities and extensibility in regards of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business &amp; planning logic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Instant response on user interaction to provide a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real-time user experience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Suitable for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small to mid-size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business use cases (typically below 1 million records).</a:t>
            </a:r>
            <a:endParaRPr lang="en-US" sz="2400" b="1" dirty="0">
              <a:solidFill>
                <a:srgbClr val="424EDE"/>
              </a:solidFill>
              <a:latin typeface="+mj-lt"/>
              <a:cs typeface="Biome Light" panose="020B03030302040208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3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C37E19-3409-1E48-8340-50FBFEDE50F8}"/>
              </a:ext>
            </a:extLst>
          </p:cNvPr>
          <p:cNvSpPr/>
          <p:nvPr/>
        </p:nvSpPr>
        <p:spPr>
          <a:xfrm>
            <a:off x="0" y="0"/>
            <a:ext cx="54165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52390"/>
            <a:ext cx="5897218" cy="884238"/>
          </a:xfrm>
        </p:spPr>
        <p:txBody>
          <a:bodyPr/>
          <a:lstStyle/>
          <a:p>
            <a:r>
              <a:rPr lang="en-US" sz="2400" dirty="0"/>
              <a:t>SOLUTION - Backend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176627"/>
            <a:ext cx="6011918" cy="464871"/>
          </a:xfrm>
          <a:noFill/>
        </p:spPr>
        <p:txBody>
          <a:bodyPr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+mj-lt"/>
              </a:rPr>
              <a:t>WHAT WE’VE DEVELOPED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48818"/>
            <a:ext cx="5897217" cy="4357919"/>
          </a:xfrm>
        </p:spPr>
        <p:txBody>
          <a:bodyPr>
            <a:noAutofit/>
          </a:bodyPr>
          <a:lstStyle/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A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super-lightweight OLAP database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, from which we can easily spin up thousands of instances, and that can go to sleep and awake without users even noticing it (sub second startup time, incl. data).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Unlimited possibilities and extensibility in regards of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business &amp; planning logic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Instant response on user interaction to provide a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real-time user experience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Suitable for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small to mid-size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business use cases (typically below 1 million records).</a:t>
            </a:r>
            <a:endParaRPr lang="en-US" sz="2400" b="1" dirty="0">
              <a:solidFill>
                <a:srgbClr val="424EDE"/>
              </a:solidFill>
              <a:latin typeface="+mj-lt"/>
              <a:cs typeface="Biome Light" panose="020B03030302040208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Picture Placeholder 7" descr="abstract image">
            <a:extLst>
              <a:ext uri="{FF2B5EF4-FFF2-40B4-BE49-F238E27FC236}">
                <a16:creationId xmlns:a16="http://schemas.microsoft.com/office/drawing/2014/main" id="{37535E4B-4EBF-0E4F-8A9C-9B759A29F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62" r="22211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4" name="Title 8">
            <a:extLst>
              <a:ext uri="{FF2B5EF4-FFF2-40B4-BE49-F238E27FC236}">
                <a16:creationId xmlns:a16="http://schemas.microsoft.com/office/drawing/2014/main" id="{29402F40-E28C-B94F-8F20-666463275EA3}"/>
              </a:ext>
            </a:extLst>
          </p:cNvPr>
          <p:cNvSpPr txBox="1">
            <a:spLocks/>
          </p:cNvSpPr>
          <p:nvPr/>
        </p:nvSpPr>
        <p:spPr>
          <a:xfrm>
            <a:off x="350836" y="4300088"/>
            <a:ext cx="4799233" cy="823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cap="none" dirty="0">
                <a:solidFill>
                  <a:schemeClr val="bg1"/>
                </a:solidFill>
              </a:rPr>
              <a:t>TinyOlap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9D70822-93B9-5741-BF5A-D8CE433BA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08" y="1999913"/>
            <a:ext cx="2562933" cy="25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9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C37E19-3409-1E48-8340-50FBFEDE50F8}"/>
              </a:ext>
            </a:extLst>
          </p:cNvPr>
          <p:cNvSpPr/>
          <p:nvPr/>
        </p:nvSpPr>
        <p:spPr>
          <a:xfrm>
            <a:off x="0" y="0"/>
            <a:ext cx="54165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BCA34-12DB-8F44-8CF3-F9CE8FDA54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7000"/>
          </a:blip>
          <a:srcRect r="15563"/>
          <a:stretch/>
        </p:blipFill>
        <p:spPr>
          <a:xfrm>
            <a:off x="1" y="0"/>
            <a:ext cx="541655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52390"/>
            <a:ext cx="5897218" cy="884238"/>
          </a:xfrm>
        </p:spPr>
        <p:txBody>
          <a:bodyPr/>
          <a:lstStyle/>
          <a:p>
            <a:r>
              <a:rPr lang="en-US" sz="2400" dirty="0"/>
              <a:t>SOLUTION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731794"/>
            <a:ext cx="6011918" cy="464871"/>
          </a:xfrm>
          <a:noFill/>
        </p:spPr>
        <p:txBody>
          <a:bodyPr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+mj-lt"/>
              </a:rPr>
              <a:t>SEEING IS BELIEVING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03985"/>
            <a:ext cx="5758544" cy="27993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Showing a technical solutions on PowerPoint slides means nothing. We want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to make you see and believe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in our work.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In addition, and asking for your consent, we do not want to disclose any success-critical information through this presentation in written or visual format. Thx!</a:t>
            </a:r>
            <a:br>
              <a:rPr lang="en-US" sz="2400" dirty="0">
                <a:latin typeface="+mj-lt"/>
                <a:cs typeface="Biome Light" panose="020B0303030204020804" pitchFamily="34" charset="0"/>
              </a:rPr>
            </a:br>
            <a:endParaRPr lang="en-US" sz="2400" dirty="0">
              <a:latin typeface="+mj-lt"/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SHOWTIME…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2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32987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</a:t>
            </a:r>
            <a:br>
              <a:rPr lang="en-US" dirty="0"/>
            </a:br>
            <a:r>
              <a:rPr lang="en-US" dirty="0"/>
              <a:t>Planning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</a:blip>
          <a:srcRect l="20413" r="20413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79" y="4763490"/>
            <a:ext cx="3202577" cy="365125"/>
          </a:xfrm>
        </p:spPr>
        <p:txBody>
          <a:bodyPr/>
          <a:lstStyle/>
          <a:p>
            <a:r>
              <a:rPr lang="en-US" dirty="0"/>
              <a:t>Sneak peek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124827D5-2B5C-BE48-8440-41280D6E6408}"/>
              </a:ext>
            </a:extLst>
          </p:cNvPr>
          <p:cNvSpPr txBox="1">
            <a:spLocks/>
          </p:cNvSpPr>
          <p:nvPr/>
        </p:nvSpPr>
        <p:spPr>
          <a:xfrm>
            <a:off x="6095999" y="1234135"/>
            <a:ext cx="5897218" cy="884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real big thing to come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he origins of numbers are cloaked in mystery.">
            <a:extLst>
              <a:ext uri="{FF2B5EF4-FFF2-40B4-BE49-F238E27FC236}">
                <a16:creationId xmlns:a16="http://schemas.microsoft.com/office/drawing/2014/main" id="{17111A8C-D9D4-A84E-9EF6-BA23D8435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26"/>
          <a:stretch/>
        </p:blipFill>
        <p:spPr bwMode="auto">
          <a:xfrm>
            <a:off x="0" y="-11068"/>
            <a:ext cx="25690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84" y="352390"/>
            <a:ext cx="5897218" cy="660947"/>
          </a:xfrm>
        </p:spPr>
        <p:txBody>
          <a:bodyPr/>
          <a:lstStyle/>
          <a:p>
            <a:r>
              <a:rPr lang="en-US" sz="2400" dirty="0"/>
              <a:t>Natural PLANNING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2684" y="1111311"/>
            <a:ext cx="9209316" cy="464871"/>
          </a:xfrm>
          <a:noFill/>
        </p:spPr>
        <p:txBody>
          <a:bodyPr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+mj-lt"/>
              </a:rPr>
              <a:t>WHAT’S THE PROBLEM WITH PLANNING?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683" y="1663758"/>
            <a:ext cx="9209315" cy="51478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+mj-lt"/>
                <a:cs typeface="Biome Light" panose="020B0303030204020804" pitchFamily="34" charset="0"/>
              </a:rPr>
              <a:t>We are used to do </a:t>
            </a:r>
            <a:r>
              <a:rPr lang="en-US" sz="20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planning by typing numbers into spreadsheets</a:t>
            </a:r>
            <a:r>
              <a:rPr lang="en-US" sz="2000" dirty="0">
                <a:latin typeface="+mj-lt"/>
                <a:cs typeface="Biome Light" panose="020B0303030204020804" pitchFamily="34" charset="0"/>
              </a:rPr>
              <a:t>. We do this day in and day out, since almost 6,000 years, and it all began in </a:t>
            </a:r>
            <a:r>
              <a:rPr lang="en-US" sz="2000" b="1" dirty="0" err="1">
                <a:latin typeface="+mj-lt"/>
                <a:cs typeface="Biome Light" panose="020B0303030204020804" pitchFamily="34" charset="0"/>
              </a:rPr>
              <a:t>Sum</a:t>
            </a:r>
            <a:r>
              <a:rPr lang="en-US" sz="2000" dirty="0" err="1">
                <a:latin typeface="+mj-lt"/>
                <a:cs typeface="Biome Light" panose="020B0303030204020804" pitchFamily="34" charset="0"/>
              </a:rPr>
              <a:t>eria</a:t>
            </a:r>
            <a:r>
              <a:rPr lang="en-US" sz="2000" dirty="0">
                <a:latin typeface="+mj-lt"/>
                <a:cs typeface="Biome Light" panose="020B0303030204020804" pitchFamily="34" charset="0"/>
              </a:rPr>
              <a:t>, so it must feel natural ;-)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+mj-lt"/>
                <a:cs typeface="Biome Light" panose="020B0303030204020804" pitchFamily="34" charset="0"/>
              </a:rPr>
              <a:t>But we believe that </a:t>
            </a:r>
            <a:r>
              <a:rPr lang="en-US" sz="20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typing in numbers is quite unnatural</a:t>
            </a:r>
            <a:r>
              <a:rPr lang="en-US" sz="2000" dirty="0">
                <a:latin typeface="+mj-lt"/>
                <a:cs typeface="Biome Light" panose="020B0303030204020804" pitchFamily="34" charset="0"/>
              </a:rPr>
              <a:t> and no longer appropriate in times of artificial intelligence and self-driving cars. </a:t>
            </a:r>
            <a:endParaRPr lang="en-US" sz="2000" b="1" dirty="0">
              <a:solidFill>
                <a:srgbClr val="424EDE"/>
              </a:solidFill>
              <a:latin typeface="+mj-lt"/>
              <a:cs typeface="Biome Light" panose="020B0303030204020804" pitchFamily="34" charset="0"/>
            </a:endParaRP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Biome Light" panose="020B0303030204020804" pitchFamily="34" charset="0"/>
              </a:rPr>
              <a:t>Humans are really bad in dealing with absolute numbers and remembering them, neither short nor long term. True story: even apes are better*. 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Biome Light" panose="020B0303030204020804" pitchFamily="34" charset="0"/>
              </a:rPr>
              <a:t>But, as all hunting animals, humans are </a:t>
            </a:r>
            <a:r>
              <a:rPr lang="en-US" sz="20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very good in building relations and estimating distances</a:t>
            </a:r>
            <a:r>
              <a:rPr lang="en-US" sz="2000" dirty="0">
                <a:latin typeface="+mj-lt"/>
                <a:cs typeface="Biome Light" panose="020B0303030204020804" pitchFamily="34" charset="0"/>
              </a:rPr>
              <a:t>. For instance, you can brake your car right to the point, or precisely grep your coffee. That’s why we love the deviation columns, especially those in percent.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Biome Light" panose="020B0303030204020804" pitchFamily="34" charset="0"/>
              </a:rPr>
              <a:t>Even better, as humans we have something much more expressive: </a:t>
            </a:r>
            <a:r>
              <a:rPr lang="en-US" sz="20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language</a:t>
            </a:r>
            <a:r>
              <a:rPr lang="en-US" sz="2000" dirty="0">
                <a:latin typeface="+mj-lt"/>
                <a:cs typeface="Biome Light" panose="020B0303030204020804" pitchFamily="34" charset="0"/>
              </a:rPr>
              <a:t>! </a:t>
            </a:r>
            <a:br>
              <a:rPr lang="en-US" sz="2000" dirty="0">
                <a:latin typeface="+mj-lt"/>
                <a:cs typeface="Biome Light" panose="020B0303030204020804" pitchFamily="34" charset="0"/>
              </a:rPr>
            </a:br>
            <a:r>
              <a:rPr lang="en-US" sz="2000" dirty="0">
                <a:latin typeface="+mj-lt"/>
                <a:cs typeface="Biome Light" panose="020B0303030204020804" pitchFamily="34" charset="0"/>
              </a:rPr>
              <a:t>We can explain and conservate the most complex things with just a few word or sentences. All our human knowledge is kept that way. Also, we also can easily remember words and instantly understand what they are or were about.</a:t>
            </a:r>
            <a:endParaRPr lang="en-US" dirty="0">
              <a:latin typeface="+mj-lt"/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sz="1200" b="1" dirty="0">
                <a:latin typeface="+mj-lt"/>
                <a:cs typeface="Biome Light" panose="020B0303030204020804" pitchFamily="34" charset="0"/>
              </a:rPr>
            </a:br>
            <a:r>
              <a:rPr lang="en-US" sz="1200" b="1" dirty="0">
                <a:latin typeface="+mj-lt"/>
                <a:cs typeface="Biome Light" panose="020B0303030204020804" pitchFamily="34" charset="0"/>
              </a:rPr>
              <a:t>*result of various scientific research papers, also watch this </a:t>
            </a:r>
            <a:r>
              <a:rPr lang="en-US" sz="1200" b="1" dirty="0">
                <a:latin typeface="+mj-lt"/>
                <a:cs typeface="Biome Light" panose="020B0303030204020804" pitchFamily="34" charset="0"/>
                <a:hlinkClick r:id="rId4"/>
              </a:rPr>
              <a:t>https://www.youtube.com/watch?v=cPiDHXtM0VA</a:t>
            </a:r>
            <a:r>
              <a:rPr lang="en-US" sz="1200" b="1" dirty="0">
                <a:latin typeface="+mj-lt"/>
                <a:cs typeface="Biome Light" panose="020B03030302040208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4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black gorilla in forest during daytime">
            <a:extLst>
              <a:ext uri="{FF2B5EF4-FFF2-40B4-BE49-F238E27FC236}">
                <a16:creationId xmlns:a16="http://schemas.microsoft.com/office/drawing/2014/main" id="{A3C6270D-C62C-BC4E-852E-16693464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41607"/>
          <a:stretch/>
        </p:blipFill>
        <p:spPr bwMode="auto">
          <a:xfrm>
            <a:off x="0" y="11068"/>
            <a:ext cx="25690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84" y="352390"/>
            <a:ext cx="5897218" cy="660947"/>
          </a:xfrm>
        </p:spPr>
        <p:txBody>
          <a:bodyPr/>
          <a:lstStyle/>
          <a:p>
            <a:r>
              <a:rPr lang="en-US" sz="2400" dirty="0"/>
              <a:t>Natural PLANNING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2684" y="1677364"/>
            <a:ext cx="9209316" cy="1936692"/>
          </a:xfrm>
          <a:noFill/>
        </p:spPr>
        <p:txBody>
          <a:bodyPr anchor="t"/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WHY DON’T WE USE OUR FULL LANGUAGE </a:t>
            </a:r>
            <a:br>
              <a:rPr lang="en-US" sz="2800" dirty="0">
                <a:solidFill>
                  <a:schemeClr val="tx1"/>
                </a:solidFill>
                <a:latin typeface="+mj-lt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</a:rPr>
              <a:t>FOR BUSINESS PLANNING AND STEERING, </a:t>
            </a:r>
            <a:br>
              <a:rPr lang="en-US" sz="2800" dirty="0">
                <a:solidFill>
                  <a:schemeClr val="tx1"/>
                </a:solidFill>
                <a:latin typeface="+mj-lt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</a:rPr>
              <a:t>BUT COMPILE ASSUMPTIONS AND TARGETS</a:t>
            </a:r>
            <a:br>
              <a:rPr lang="en-US" sz="2800" dirty="0">
                <a:solidFill>
                  <a:schemeClr val="tx1"/>
                </a:solidFill>
                <a:latin typeface="+mj-lt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</a:rPr>
              <a:t>INTO PLAIN NUMBERS?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685" y="3559629"/>
            <a:ext cx="9010532" cy="21357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Here are the 3 main reasons…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Business, and especially business planning and steering is all about quantities. And the final measure of business is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money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, expressible through numbers only.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Numbers fir perfectly.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We are used to do so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, and we have been trained to do so. Habits.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The CFO asked for numbers, not words.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227AB99B-E8B2-B24F-B10E-583C5E63D0D1}"/>
              </a:ext>
            </a:extLst>
          </p:cNvPr>
          <p:cNvSpPr txBox="1">
            <a:spLocks/>
          </p:cNvSpPr>
          <p:nvPr/>
        </p:nvSpPr>
        <p:spPr>
          <a:xfrm>
            <a:off x="2982685" y="1258264"/>
            <a:ext cx="9209315" cy="359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Here’s the question:</a:t>
            </a:r>
            <a:endParaRPr lang="en-US" sz="1400" b="1" dirty="0">
              <a:solidFill>
                <a:srgbClr val="424EDE"/>
              </a:solidFill>
              <a:latin typeface="+mj-lt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3C6270D-C62C-BC4E-852E-16693464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8890" r="28890"/>
          <a:stretch/>
        </p:blipFill>
        <p:spPr bwMode="auto">
          <a:xfrm>
            <a:off x="0" y="11068"/>
            <a:ext cx="25690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84" y="352390"/>
            <a:ext cx="5897218" cy="660947"/>
          </a:xfrm>
        </p:spPr>
        <p:txBody>
          <a:bodyPr/>
          <a:lstStyle/>
          <a:p>
            <a:r>
              <a:rPr lang="en-US" sz="2400" dirty="0"/>
              <a:t>Natural PLANNING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2684" y="1122191"/>
            <a:ext cx="9209316" cy="660947"/>
          </a:xfrm>
          <a:noFill/>
        </p:spPr>
        <p:txBody>
          <a:bodyPr anchor="t"/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WHAT IF…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076" y="1783138"/>
            <a:ext cx="9109924" cy="2135786"/>
          </a:xfrm>
        </p:spPr>
        <p:txBody>
          <a:bodyPr>
            <a:noAutofit/>
          </a:bodyPr>
          <a:lstStyle/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you could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write down an assumption 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and your planning sheet gets filled or adapted automatically?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you could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just say it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, and the same thing happens?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you sit together with your team, and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while you’re talking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</a:t>
            </a:r>
            <a:br>
              <a:rPr lang="en-US" sz="2400" dirty="0">
                <a:latin typeface="+mj-lt"/>
                <a:cs typeface="Biome Light" panose="020B0303030204020804" pitchFamily="34" charset="0"/>
              </a:rPr>
            </a:br>
            <a:r>
              <a:rPr lang="en-US" sz="2400" dirty="0">
                <a:latin typeface="+mj-lt"/>
                <a:cs typeface="Biome Light" panose="020B0303030204020804" pitchFamily="34" charset="0"/>
              </a:rPr>
              <a:t>your planning sheets get’ filled?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your assumptions are memorized along the numbers in your sheets, and you can validate your assumptions and learn from that?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numbers manually entered in a sheet, turn into assumptions?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assumption can be automatically tracked and controlled and even automatically adapted or created?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you would get noticed when numbers require your attention?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3C6270D-C62C-BC4E-852E-16693464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8890" r="28890"/>
          <a:stretch/>
        </p:blipFill>
        <p:spPr bwMode="auto">
          <a:xfrm>
            <a:off x="0" y="11068"/>
            <a:ext cx="25690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84" y="352390"/>
            <a:ext cx="5897218" cy="660947"/>
          </a:xfrm>
        </p:spPr>
        <p:txBody>
          <a:bodyPr/>
          <a:lstStyle/>
          <a:p>
            <a:r>
              <a:rPr lang="en-US" sz="2400" dirty="0"/>
              <a:t>Natural PLANNING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2684" y="1122191"/>
            <a:ext cx="9209316" cy="660947"/>
          </a:xfrm>
          <a:noFill/>
        </p:spPr>
        <p:txBody>
          <a:bodyPr anchor="t"/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LET’S THINK FURTHER…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076" y="1783138"/>
            <a:ext cx="9109924" cy="1645862"/>
          </a:xfrm>
        </p:spPr>
        <p:txBody>
          <a:bodyPr>
            <a:noAutofit/>
          </a:bodyPr>
          <a:lstStyle/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TinyOlap would be the first solution offering such capabilities?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you just would need a smartphone to do so?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is this could be patented?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D7DE424-DE1D-6145-BEC1-876B3E183824}"/>
              </a:ext>
            </a:extLst>
          </p:cNvPr>
          <p:cNvSpPr txBox="1">
            <a:spLocks/>
          </p:cNvSpPr>
          <p:nvPr/>
        </p:nvSpPr>
        <p:spPr>
          <a:xfrm>
            <a:off x="2982684" y="3702106"/>
            <a:ext cx="9209316" cy="6609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chemeClr val="tx1"/>
                </a:solidFill>
                <a:latin typeface="+mj-lt"/>
              </a:rPr>
              <a:t>…AND EVEN FURTHER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947047D-A12D-B64C-B8A3-F15AFCCE2E5A}"/>
              </a:ext>
            </a:extLst>
          </p:cNvPr>
          <p:cNvSpPr txBox="1">
            <a:spLocks/>
          </p:cNvSpPr>
          <p:nvPr/>
        </p:nvSpPr>
        <p:spPr>
          <a:xfrm>
            <a:off x="3082076" y="4363053"/>
            <a:ext cx="9109924" cy="1645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the “Natural Planning” approach would be so generic that it could be adapted to almost any write-back-enabled database technology like TM/1, Palo, HANA, Oracle, SQL-Server or whatever?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What if you would be asked to invest and benefit from such a break-through concept and busines model?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endParaRPr lang="en-US" sz="2400" dirty="0">
              <a:latin typeface="+mj-lt"/>
              <a:cs typeface="Biome Light" panose="020B0303030204020804" pitchFamily="34" charset="0"/>
            </a:endParaRP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endParaRPr lang="en-US" sz="2400" dirty="0">
              <a:latin typeface="+mj-lt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862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029" y="4607137"/>
            <a:ext cx="7053942" cy="421480"/>
          </a:xfrm>
        </p:spPr>
        <p:txBody>
          <a:bodyPr>
            <a:normAutofit/>
          </a:bodyPr>
          <a:lstStyle/>
          <a:p>
            <a:r>
              <a:rPr lang="en-US" dirty="0"/>
              <a:t>A WELLKNOWN ANALYST AND AUTHORITY FOR THE CPM MARKET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COULD BECOME </a:t>
            </a:r>
            <a:br>
              <a:rPr lang="en-US" dirty="0"/>
            </a:br>
            <a:r>
              <a:rPr lang="en-US" dirty="0"/>
              <a:t>THE NEXT BIG THING IN BI.</a:t>
            </a:r>
            <a:br>
              <a:rPr lang="en-US" dirty="0"/>
            </a:br>
            <a:r>
              <a:rPr lang="en-US" dirty="0"/>
              <a:t>REVOLUTIONARY AND AMAZING TECHNOLOGY.</a:t>
            </a:r>
            <a:br>
              <a:rPr lang="en-US" dirty="0"/>
            </a:br>
            <a:r>
              <a:rPr lang="en-US" dirty="0"/>
              <a:t>I’M SOLD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08124"/>
            <a:ext cx="11002962" cy="823913"/>
          </a:xfrm>
        </p:spPr>
        <p:txBody>
          <a:bodyPr>
            <a:normAutofit/>
          </a:bodyPr>
          <a:lstStyle/>
          <a:p>
            <a:r>
              <a:rPr lang="en-US" sz="4800" dirty="0"/>
              <a:t>CONFIDENTIALITY - DISCLAIMER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9218" name="Picture 2" descr="Moovly presentation: Confidentiality disclaimer">
            <a:extLst>
              <a:ext uri="{FF2B5EF4-FFF2-40B4-BE49-F238E27FC236}">
                <a16:creationId xmlns:a16="http://schemas.microsoft.com/office/drawing/2014/main" id="{C4CFF887-13E2-9343-8C5A-D5452996D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6694"/>
          <a:stretch/>
        </p:blipFill>
        <p:spPr bwMode="auto">
          <a:xfrm>
            <a:off x="182217" y="3232037"/>
            <a:ext cx="11811000" cy="168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59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WE NEED INVESTORS</a:t>
            </a:r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>
          <a:xfrm>
            <a:off x="469900" y="1485899"/>
            <a:ext cx="5156200" cy="1892300"/>
          </a:xfrm>
        </p:spPr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>
          <a:xfrm>
            <a:off x="6578601" y="1485899"/>
            <a:ext cx="5156200" cy="18923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581322"/>
            <a:ext cx="5157787" cy="494506"/>
          </a:xfrm>
        </p:spPr>
        <p:txBody>
          <a:bodyPr>
            <a:normAutofit fontScale="92500" lnSpcReduction="20000"/>
          </a:bodyPr>
          <a:lstStyle/>
          <a:p>
            <a:r>
              <a:rPr lang="en-US" spc="300" dirty="0"/>
              <a:t>SHORT TERM GOAL – 1 YEAR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581322"/>
            <a:ext cx="5183188" cy="494506"/>
          </a:xfrm>
        </p:spPr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LONG TERM GOAL – 3 YEARS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248106"/>
            <a:ext cx="5365636" cy="20391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Launch our SaaS solution to market.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MVP (revenue ready):  500T€ invest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Bold solution (scale ready): +1.000T€ invest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Cost = developers, marketing, operations.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We would like to dedicated 100% of our time!</a:t>
            </a:r>
            <a:endParaRPr lang="en-US" sz="2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248106"/>
            <a:ext cx="5183188" cy="20391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/>
              <a:t>PoC</a:t>
            </a:r>
            <a:r>
              <a:rPr lang="en-US" sz="2000" dirty="0"/>
              <a:t> (test ready):  250T€ invest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MVP (revenue ready):  +500T€ invest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Bold solution (scale ready): yet unknown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Partnership with big vendors.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We are (yet) too small to handle this!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5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00407"/>
            <a:ext cx="5897218" cy="88423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964257"/>
            <a:ext cx="5983111" cy="4208346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CPM</a:t>
            </a: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 MARKET IS EVER GROWING</a:t>
            </a:r>
            <a:br>
              <a:rPr lang="en-US" sz="2000" spc="300" dirty="0">
                <a:cs typeface="Biome Light" panose="020B0303030204020804" pitchFamily="34" charset="0"/>
              </a:rPr>
            </a:br>
            <a:r>
              <a:rPr lang="en-US" sz="1400" dirty="0">
                <a:cs typeface="Biome Light" panose="020B0303030204020804" pitchFamily="34" charset="0"/>
              </a:rPr>
              <a:t>USD 7. 7 billion by 2026 from USD 5. 7 billion in 2021</a:t>
            </a:r>
            <a:br>
              <a:rPr lang="en-US" sz="1400" dirty="0">
                <a:cs typeface="Biome Light" panose="020B0303030204020804" pitchFamily="34" charset="0"/>
              </a:rPr>
            </a:br>
            <a:r>
              <a:rPr lang="en-US" sz="1400" dirty="0">
                <a:cs typeface="Biome Light" panose="020B0303030204020804" pitchFamily="34" charset="0"/>
              </a:rPr>
              <a:t>Compound annual growth rate (CAGR) of 6.3% (expected)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VERY EXPERIENCED TEAM</a:t>
            </a:r>
            <a:br>
              <a:rPr lang="en-US" sz="2000" spc="300" dirty="0">
                <a:cs typeface="Biome Light" panose="020B03030302040208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developed such technologies before and made them a success.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have a huge network and are very much connected in the business. Sourcing is not an issue through near shoring in Bosnia.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TINYOLAP INNOVATION</a:t>
            </a:r>
            <a:br>
              <a:rPr lang="en-US" sz="2000" spc="300" dirty="0">
                <a:cs typeface="Biome Light" panose="020B03030302040208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TinyOlap is rethinking technology, “Natural Planning” is true innovations. Therefore, the later will be medium risk investment,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but with high upside potential.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CUSTOMERS WILL LOVE IT</a:t>
            </a:r>
            <a:b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SAAS Solution will generate 1.000 customers x 50€ x 12 month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= 500T€ revenue p.a. in 2024. </a:t>
            </a:r>
          </a:p>
          <a:p>
            <a:pPr marL="0" lvl="0" indent="0">
              <a:lnSpc>
                <a:spcPct val="120000"/>
              </a:lnSpc>
              <a:buNone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TARGET: 3Y EXIT CYCLE FOR INVESTORS</a:t>
            </a:r>
            <a:br>
              <a:rPr lang="en-US" sz="2000" spc="300" dirty="0">
                <a:cs typeface="Biome Light" panose="020B0303030204020804" pitchFamily="34" charset="0"/>
              </a:rPr>
            </a:br>
            <a:r>
              <a:rPr lang="en-US" sz="1400" dirty="0">
                <a:cs typeface="Biome Light" panose="020B0303030204020804" pitchFamily="34" charset="0"/>
              </a:rPr>
              <a:t>“Natural Planning” is a very nice acquisition target for the BI industry,</a:t>
            </a:r>
            <a:br>
              <a:rPr lang="en-US" sz="1400" dirty="0">
                <a:cs typeface="Biome Light" panose="020B0303030204020804" pitchFamily="34" charset="0"/>
              </a:rPr>
            </a:br>
            <a:r>
              <a:rPr lang="en-US" sz="1400" dirty="0">
                <a:cs typeface="Biome Light" panose="020B0303030204020804" pitchFamily="34" charset="0"/>
              </a:rPr>
              <a:t>once </a:t>
            </a:r>
            <a:r>
              <a:rPr lang="en-US" sz="1400" dirty="0" err="1">
                <a:cs typeface="Biome Light" panose="020B0303030204020804" pitchFamily="34" charset="0"/>
              </a:rPr>
              <a:t>PoC</a:t>
            </a:r>
            <a:r>
              <a:rPr lang="en-US" sz="1400" dirty="0">
                <a:cs typeface="Biome Light" panose="020B0303030204020804" pitchFamily="34" charset="0"/>
              </a:rPr>
              <a:t> ready. Investors should expect 200% to 500% return on invest.</a:t>
            </a:r>
          </a:p>
          <a:p>
            <a:pPr marL="0" lvl="0" indent="0">
              <a:lnSpc>
                <a:spcPct val="120000"/>
              </a:lnSpc>
              <a:buNone/>
              <a:defRPr/>
            </a:pPr>
            <a:endParaRPr lang="en-US" sz="1400" dirty="0"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THOMAS ZEUTSCHLER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+49 (157) 5075-2603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thomas@tinyolap.com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WWW.TINYOLAP.COM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WAY FORWARD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 sitting near window holding phone and laptop">
            <a:extLst>
              <a:ext uri="{FF2B5EF4-FFF2-40B4-BE49-F238E27FC236}">
                <a16:creationId xmlns:a16="http://schemas.microsoft.com/office/drawing/2014/main" id="{06903675-5E0D-9040-AFE4-35A300CED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6" r="14393"/>
          <a:stretch/>
        </p:blipFill>
        <p:spPr bwMode="auto">
          <a:xfrm>
            <a:off x="0" y="0"/>
            <a:ext cx="541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52390"/>
            <a:ext cx="5897218" cy="884238"/>
          </a:xfrm>
        </p:spPr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2043345"/>
            <a:ext cx="5416550" cy="464871"/>
          </a:xfrm>
          <a:noFill/>
        </p:spPr>
        <p:txBody>
          <a:bodyPr/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j-lt"/>
              </a:rPr>
              <a:t>MISSION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5553694" cy="29124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We empower people to do </a:t>
            </a:r>
            <a:br>
              <a:rPr lang="en-US" sz="2400" dirty="0">
                <a:latin typeface="+mj-lt"/>
                <a:cs typeface="Biome Light" panose="020B0303030204020804" pitchFamily="34" charset="0"/>
              </a:rPr>
            </a:b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better &amp; smarter business planning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, </a:t>
            </a:r>
            <a:br>
              <a:rPr lang="en-US" sz="2400" dirty="0">
                <a:latin typeface="+mj-lt"/>
                <a:cs typeface="Biome Light" panose="020B0303030204020804" pitchFamily="34" charset="0"/>
              </a:rPr>
            </a:br>
            <a:r>
              <a:rPr lang="en-US" sz="2400" dirty="0">
                <a:latin typeface="+mj-lt"/>
                <a:cs typeface="Biome Light" panose="020B0303030204020804" pitchFamily="34" charset="0"/>
              </a:rPr>
              <a:t>forecasting and steering.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+mj-lt"/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52390"/>
            <a:ext cx="5897218" cy="884238"/>
          </a:xfrm>
        </p:spPr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413955"/>
            <a:ext cx="5416550" cy="464871"/>
          </a:xfrm>
          <a:noFill/>
        </p:spPr>
        <p:txBody>
          <a:bodyPr/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j-lt"/>
              </a:rPr>
              <a:t>APPROACH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70227"/>
            <a:ext cx="5453270" cy="29124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We want to deliver the highest level of </a:t>
            </a:r>
            <a:br>
              <a:rPr lang="en-US" sz="2400" dirty="0">
                <a:latin typeface="+mj-lt"/>
                <a:cs typeface="Biome Light" panose="020B0303030204020804" pitchFamily="34" charset="0"/>
              </a:rPr>
            </a:br>
            <a:r>
              <a:rPr lang="en-US" sz="2400" dirty="0">
                <a:latin typeface="+mj-lt"/>
                <a:cs typeface="Biome Light" panose="020B0303030204020804" pitchFamily="34" charset="0"/>
              </a:rPr>
              <a:t>end user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productivity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possible, and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true intelligence 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when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working with numbers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Since actual technologies are not sufficient to achieve our goal (really!), we needed to envision and develop new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breakthrough technologies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in order to make our vision come true.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And we did…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+mj-lt"/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1028" name="Picture 4" descr="person holding light bulb">
            <a:extLst>
              <a:ext uri="{FF2B5EF4-FFF2-40B4-BE49-F238E27FC236}">
                <a16:creationId xmlns:a16="http://schemas.microsoft.com/office/drawing/2014/main" id="{E1EE182C-6E35-CE4D-B548-26CF0BB0684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" r="556"/>
          <a:stretch>
            <a:fillRect/>
          </a:stretch>
        </p:blipFill>
        <p:spPr bwMode="auto">
          <a:xfrm>
            <a:off x="0" y="0"/>
            <a:ext cx="541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0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ople sitting on chair in front of table while holding pens during daytime">
            <a:extLst>
              <a:ext uri="{FF2B5EF4-FFF2-40B4-BE49-F238E27FC236}">
                <a16:creationId xmlns:a16="http://schemas.microsoft.com/office/drawing/2014/main" id="{6ECF9268-A405-4D45-AD21-AFD307FE5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3" r="37428"/>
          <a:stretch/>
        </p:blipFill>
        <p:spPr bwMode="auto">
          <a:xfrm>
            <a:off x="0" y="0"/>
            <a:ext cx="541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52390"/>
            <a:ext cx="5897218" cy="884238"/>
          </a:xfrm>
        </p:spPr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093322"/>
            <a:ext cx="5416550" cy="464871"/>
          </a:xfrm>
          <a:noFill/>
        </p:spPr>
        <p:txBody>
          <a:bodyPr/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j-lt"/>
              </a:rPr>
              <a:t>BUSINESS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29848"/>
            <a:ext cx="5897218" cy="29124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2 + 1 pillars for business success:</a:t>
            </a:r>
          </a:p>
          <a:p>
            <a:pPr marL="317500" indent="-31750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Offer a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lean &amp; clean cloud service</a:t>
            </a:r>
            <a:r>
              <a:rPr lang="en-US" sz="2400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 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for business planning, forecasting and steering, leveraging innovative technology. We target small to medium size companies and departmental use cases.</a:t>
            </a:r>
          </a:p>
          <a:p>
            <a:pPr marL="317500" indent="-31750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To maximize spread and adoption of the concept, we’ll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open source the core technology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of TinyOlap (database kernel).</a:t>
            </a:r>
          </a:p>
          <a:p>
            <a:pPr marL="317500" indent="-31750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To be honest, these are just preliminary steps to build a strong foundation for the real big thing to come: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“natural planning”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.</a:t>
            </a:r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4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8" y="1569969"/>
            <a:ext cx="3934639" cy="3718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pc="300" dirty="0"/>
              <a:t>ADIN</a:t>
            </a:r>
            <a:r>
              <a:rPr lang="en-US" sz="24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COO</a:t>
            </a:r>
          </a:p>
          <a:p>
            <a:pPr marL="0" indent="0">
              <a:buNone/>
            </a:pPr>
            <a:r>
              <a:rPr lang="en-US" sz="2400" spc="300" dirty="0"/>
              <a:t>EMIR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CDO</a:t>
            </a:r>
          </a:p>
          <a:p>
            <a:pPr marL="0" lvl="0" indent="0">
              <a:buNone/>
            </a:pPr>
            <a:r>
              <a:rPr lang="en-US" sz="2400" spc="300" dirty="0">
                <a:solidFill>
                  <a:prstClr val="black"/>
                </a:solidFill>
              </a:rPr>
              <a:t>HOLGER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500" dirty="0">
                <a:solidFill>
                  <a:prstClr val="black"/>
                </a:solidFill>
              </a:rPr>
              <a:t>CTO</a:t>
            </a:r>
          </a:p>
          <a:p>
            <a:pPr marL="0" lvl="0" indent="0">
              <a:buNone/>
            </a:pPr>
            <a:r>
              <a:rPr lang="en-US" sz="2400" spc="300" dirty="0">
                <a:solidFill>
                  <a:prstClr val="black"/>
                </a:solidFill>
              </a:rPr>
              <a:t>THOMAS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500" dirty="0">
                <a:solidFill>
                  <a:prstClr val="black"/>
                </a:solidFill>
              </a:rPr>
              <a:t>CEO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4100" name="Picture 4" descr="Holger Leichsenring (@HolgerLei) / Twitter">
            <a:extLst>
              <a:ext uri="{FF2B5EF4-FFF2-40B4-BE49-F238E27FC236}">
                <a16:creationId xmlns:a16="http://schemas.microsoft.com/office/drawing/2014/main" id="{328E5DA5-80E1-1543-BC87-014465FD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2" y="3928725"/>
            <a:ext cx="2539578" cy="253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bald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A3F8CF3-B5DF-5246-9776-6B4DE55D1C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13761" r="4852" b="27928"/>
          <a:stretch/>
        </p:blipFill>
        <p:spPr>
          <a:xfrm>
            <a:off x="3787098" y="3928725"/>
            <a:ext cx="2539578" cy="253957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2D101A3-A423-214A-B66D-30973F33D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4" t="4907" r="31898" b="61526"/>
          <a:stretch/>
        </p:blipFill>
        <p:spPr bwMode="auto">
          <a:xfrm>
            <a:off x="465082" y="744244"/>
            <a:ext cx="2539578" cy="253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4E9774A-D47D-C849-9C0E-E73D1A976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7" t="14847" r="45150" b="56071"/>
          <a:stretch/>
        </p:blipFill>
        <p:spPr bwMode="auto">
          <a:xfrm>
            <a:off x="3787098" y="744244"/>
            <a:ext cx="2539578" cy="254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hoto of gray building">
            <a:extLst>
              <a:ext uri="{FF2B5EF4-FFF2-40B4-BE49-F238E27FC236}">
                <a16:creationId xmlns:a16="http://schemas.microsoft.com/office/drawing/2014/main" id="{21193DFB-1AFD-D046-BAA0-ACB6BF421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9"/>
          <a:stretch/>
        </p:blipFill>
        <p:spPr bwMode="auto">
          <a:xfrm>
            <a:off x="0" y="11068"/>
            <a:ext cx="541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52390"/>
            <a:ext cx="5897218" cy="884238"/>
          </a:xfrm>
        </p:spPr>
        <p:txBody>
          <a:bodyPr/>
          <a:lstStyle/>
          <a:p>
            <a:r>
              <a:rPr lang="en-US" sz="2400" dirty="0"/>
              <a:t>SOLUTION - Backend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70684"/>
            <a:ext cx="6011918" cy="464871"/>
          </a:xfrm>
          <a:noFill/>
        </p:spPr>
        <p:txBody>
          <a:bodyPr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+mj-lt"/>
              </a:rPr>
              <a:t>REQUIERED TECHNOLOGY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26956"/>
            <a:ext cx="5812222" cy="29124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The most suitable backend technology for planning and forecasting is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generic + multi-dimensional + model-driven + in-memory OLAP database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Some main players in the market: IBM TM/1, Infor BI OLAP, </a:t>
            </a:r>
            <a:r>
              <a:rPr lang="en-US" sz="2400" dirty="0" err="1">
                <a:latin typeface="+mj-lt"/>
                <a:cs typeface="Biome Light" panose="020B0303030204020804" pitchFamily="34" charset="0"/>
              </a:rPr>
              <a:t>Jedox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PALO, SAP HANA.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Most other products are either data-driven (focus on analytics), have a predefined business logic (can do one thing) or rely on relation technology (technical night-mare).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52390"/>
            <a:ext cx="5897218" cy="884238"/>
          </a:xfrm>
        </p:spPr>
        <p:txBody>
          <a:bodyPr/>
          <a:lstStyle/>
          <a:p>
            <a:r>
              <a:rPr lang="en-US" sz="2400" dirty="0"/>
              <a:t>SOLUTION - Backend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013337"/>
            <a:ext cx="6011918" cy="464871"/>
          </a:xfrm>
          <a:noFill/>
        </p:spPr>
        <p:txBody>
          <a:bodyPr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+mj-lt"/>
              </a:rPr>
              <a:t>WHAT’S THE PROBLEM?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685529"/>
            <a:ext cx="5897217" cy="492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Why not use 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IBM TM/1, Infor, </a:t>
            </a:r>
            <a:r>
              <a:rPr lang="en-US" sz="2400" dirty="0" err="1">
                <a:latin typeface="+mj-lt"/>
                <a:cs typeface="Biome Light" panose="020B0303030204020804" pitchFamily="34" charset="0"/>
              </a:rPr>
              <a:t>Jedox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or SAP HANA or even other backends? 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These products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all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 taken the large-scale enterprise route and go for “big” data. Therefore, they become expensive and technically complex and hard to manage. 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They’re all not really cloud ready, still client / server technology, no multi-tenancy.</a:t>
            </a:r>
          </a:p>
          <a:p>
            <a:pPr marL="314325" indent="-314325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Biome Light" panose="020B0303030204020804" pitchFamily="34" charset="0"/>
              </a:rPr>
              <a:t>Feature wise, they haven’t evolved over the last 5 to 10 years, just got faster and added some analytic sugar. They simply do not </a:t>
            </a:r>
            <a:r>
              <a:rPr lang="en-US" sz="2400" b="1" dirty="0">
                <a:solidFill>
                  <a:srgbClr val="424EDE"/>
                </a:solidFill>
                <a:latin typeface="+mj-lt"/>
                <a:cs typeface="Biome Light" panose="020B0303030204020804" pitchFamily="34" charset="0"/>
              </a:rPr>
              <a:t>meet our requirements</a:t>
            </a:r>
            <a:r>
              <a:rPr lang="en-US" sz="2400" dirty="0">
                <a:latin typeface="+mj-lt"/>
                <a:cs typeface="Biome Light" panose="020B0303030204020804" pitchFamily="34" charset="0"/>
              </a:rPr>
              <a:t>. </a:t>
            </a:r>
            <a:endParaRPr lang="en-US" sz="2400" b="1" dirty="0">
              <a:solidFill>
                <a:srgbClr val="424EDE"/>
              </a:solidFill>
              <a:latin typeface="+mj-lt"/>
              <a:cs typeface="Biome Light" panose="020B03030302040208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4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</TotalTime>
  <Words>1521</Words>
  <Application>Microsoft Macintosh PowerPoint</Application>
  <PresentationFormat>Widescreen</PresentationFormat>
  <Paragraphs>157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TinyOlap</vt:lpstr>
      <vt:lpstr>CONFIDENTIALITY - DISCLAIMER</vt:lpstr>
      <vt:lpstr>Agenda</vt:lpstr>
      <vt:lpstr>INTRODUCTION</vt:lpstr>
      <vt:lpstr>INTRODUCTION</vt:lpstr>
      <vt:lpstr>INTRODUCTION</vt:lpstr>
      <vt:lpstr>team</vt:lpstr>
      <vt:lpstr>SOLUTION - Backend</vt:lpstr>
      <vt:lpstr>SOLUTION - Backend</vt:lpstr>
      <vt:lpstr>SOLUTION - Backend</vt:lpstr>
      <vt:lpstr>SOLUTION - Backend</vt:lpstr>
      <vt:lpstr>SOLUTION</vt:lpstr>
      <vt:lpstr>Natural Planning</vt:lpstr>
      <vt:lpstr>Natural PLANNING</vt:lpstr>
      <vt:lpstr>Natural PLANNING</vt:lpstr>
      <vt:lpstr>Natural PLANNING</vt:lpstr>
      <vt:lpstr>Natural PLANNING</vt:lpstr>
      <vt:lpstr>A WELLKNOWN ANALYST AND AUTHORITY FOR THE CPM MARKET</vt:lpstr>
      <vt:lpstr>What’s next</vt:lpstr>
      <vt:lpstr>WE NEED INVESTORS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TinyOlap</dc:title>
  <dc:creator>Zeutschler, Thomas</dc:creator>
  <cp:lastModifiedBy>Zeutschler, Thomas</cp:lastModifiedBy>
  <cp:revision>12</cp:revision>
  <dcterms:created xsi:type="dcterms:W3CDTF">2021-10-15T11:01:59Z</dcterms:created>
  <dcterms:modified xsi:type="dcterms:W3CDTF">2021-10-15T18:36:08Z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